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Hind" charset="1" panose="02000000000000000000"/>
      <p:regular r:id="rId17"/>
    </p:embeddedFont>
    <p:embeddedFont>
      <p:font typeface="Zen Maru Gothic" charset="1" panose="00000000000000000000"/>
      <p:regular r:id="rId18"/>
    </p:embeddedFont>
    <p:embeddedFont>
      <p:font typeface="Zen Maru Gothic Bold"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https://github.com/sukumar74/Stegnography-.git"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grpSp>
        <p:nvGrpSpPr>
          <p:cNvPr name="Group 8" id="8"/>
          <p:cNvGrpSpPr/>
          <p:nvPr/>
        </p:nvGrpSpPr>
        <p:grpSpPr>
          <a:xfrm rot="0">
            <a:off x="669801" y="4628646"/>
            <a:ext cx="16948398" cy="5007224"/>
            <a:chOff x="0" y="0"/>
            <a:chExt cx="22597864" cy="6676298"/>
          </a:xfrm>
        </p:grpSpPr>
        <p:sp>
          <p:nvSpPr>
            <p:cNvPr name="Freeform 9" id="9"/>
            <p:cNvSpPr/>
            <p:nvPr/>
          </p:nvSpPr>
          <p:spPr>
            <a:xfrm flipH="false" flipV="false" rot="0">
              <a:off x="0" y="0"/>
              <a:ext cx="22597872" cy="6676263"/>
            </a:xfrm>
            <a:custGeom>
              <a:avLst/>
              <a:gdLst/>
              <a:ahLst/>
              <a:cxnLst/>
              <a:rect r="r" b="b" t="t" l="l"/>
              <a:pathLst>
                <a:path h="6676263" w="22597872">
                  <a:moveTo>
                    <a:pt x="0" y="0"/>
                  </a:moveTo>
                  <a:lnTo>
                    <a:pt x="22597872" y="0"/>
                  </a:lnTo>
                  <a:lnTo>
                    <a:pt x="22597872" y="6676263"/>
                  </a:lnTo>
                  <a:lnTo>
                    <a:pt x="0" y="6676263"/>
                  </a:lnTo>
                  <a:close/>
                </a:path>
              </a:pathLst>
            </a:custGeom>
            <a:solidFill>
              <a:srgbClr val="465359"/>
            </a:solidFill>
          </p:spPr>
        </p:sp>
      </p:grpSp>
      <p:sp>
        <p:nvSpPr>
          <p:cNvPr name="TextBox 10" id="10"/>
          <p:cNvSpPr txBox="true"/>
          <p:nvPr/>
        </p:nvSpPr>
        <p:spPr>
          <a:xfrm rot="0">
            <a:off x="761242" y="1134518"/>
            <a:ext cx="16642782" cy="784305"/>
          </a:xfrm>
          <a:prstGeom prst="rect">
            <a:avLst/>
          </a:prstGeom>
        </p:spPr>
        <p:txBody>
          <a:bodyPr anchor="t" rtlCol="false" tIns="0" lIns="0" bIns="0" rIns="0">
            <a:spAutoFit/>
          </a:bodyPr>
          <a:lstStyle/>
          <a:p>
            <a:pPr algn="l">
              <a:lnSpc>
                <a:spcPts val="5831"/>
              </a:lnSpc>
            </a:pPr>
            <a:r>
              <a:rPr lang="en-US" sz="4859" spc="-54">
                <a:solidFill>
                  <a:srgbClr val="404040"/>
                </a:solidFill>
                <a:latin typeface="Hind"/>
                <a:ea typeface="Hind"/>
                <a:cs typeface="Hind"/>
                <a:sym typeface="Hind"/>
              </a:rPr>
              <a:t>Student Details</a:t>
            </a:r>
          </a:p>
        </p:txBody>
      </p:sp>
      <p:sp>
        <p:nvSpPr>
          <p:cNvPr name="TextBox 11" id="11"/>
          <p:cNvSpPr txBox="true"/>
          <p:nvPr/>
        </p:nvSpPr>
        <p:spPr>
          <a:xfrm rot="0">
            <a:off x="761241" y="2129241"/>
            <a:ext cx="16547531" cy="1764274"/>
          </a:xfrm>
          <a:prstGeom prst="rect">
            <a:avLst/>
          </a:prstGeom>
        </p:spPr>
        <p:txBody>
          <a:bodyPr anchor="t" rtlCol="false" tIns="0" lIns="0" bIns="0" rIns="0">
            <a:spAutoFit/>
          </a:bodyPr>
          <a:lstStyle/>
          <a:p>
            <a:pPr algn="l">
              <a:lnSpc>
                <a:spcPts val="1774"/>
              </a:lnSpc>
            </a:pPr>
            <a:r>
              <a:rPr lang="en-US" sz="1679" spc="-13">
                <a:solidFill>
                  <a:srgbClr val="333A3E"/>
                </a:solidFill>
                <a:latin typeface="Zen Maru Gothic"/>
                <a:ea typeface="Zen Maru Gothic"/>
                <a:cs typeface="Zen Maru Gothic"/>
                <a:sym typeface="Zen Maru Gothic"/>
              </a:rPr>
              <a:t>Name                                 : P.SUKUMAR</a:t>
            </a:r>
          </a:p>
          <a:p>
            <a:pPr algn="l">
              <a:lnSpc>
                <a:spcPts val="1774"/>
              </a:lnSpc>
            </a:pPr>
            <a:r>
              <a:rPr lang="en-US" sz="1679" spc="-13">
                <a:solidFill>
                  <a:srgbClr val="141719"/>
                </a:solidFill>
                <a:latin typeface="Zen Maru Gothic"/>
                <a:ea typeface="Zen Maru Gothic"/>
                <a:cs typeface="Zen Maru Gothic"/>
                <a:sym typeface="Zen Maru Gothic"/>
              </a:rPr>
              <a:t>Skills build E-MAIL id         :21191a0549@jntua.ac</a:t>
            </a:r>
            <a:r>
              <a:rPr lang="en-US" sz="1679" spc="-13">
                <a:solidFill>
                  <a:srgbClr val="0070C0"/>
                </a:solidFill>
                <a:latin typeface="Zen Maru Gothic"/>
                <a:ea typeface="Zen Maru Gothic"/>
                <a:cs typeface="Zen Maru Gothic"/>
                <a:sym typeface="Zen Maru Gothic"/>
              </a:rPr>
              <a:t>.in</a:t>
            </a:r>
          </a:p>
          <a:p>
            <a:pPr algn="l">
              <a:lnSpc>
                <a:spcPts val="1774"/>
              </a:lnSpc>
            </a:pPr>
            <a:r>
              <a:rPr lang="en-US" sz="1679" spc="-13">
                <a:solidFill>
                  <a:srgbClr val="262626"/>
                </a:solidFill>
                <a:latin typeface="Zen Maru Gothic"/>
                <a:ea typeface="Zen Maru Gothic"/>
                <a:cs typeface="Zen Maru Gothic"/>
                <a:sym typeface="Zen Maru Gothic"/>
              </a:rPr>
              <a:t>BRANCH                            :CSE</a:t>
            </a:r>
          </a:p>
          <a:p>
            <a:pPr algn="l">
              <a:lnSpc>
                <a:spcPts val="1774"/>
              </a:lnSpc>
            </a:pPr>
            <a:r>
              <a:rPr lang="en-US" sz="1679" spc="-13">
                <a:solidFill>
                  <a:srgbClr val="262626"/>
                </a:solidFill>
                <a:latin typeface="Zen Maru Gothic"/>
                <a:ea typeface="Zen Maru Gothic"/>
                <a:cs typeface="Zen Maru Gothic"/>
                <a:sym typeface="Zen Maru Gothic"/>
              </a:rPr>
              <a:t>ROLL NO                           : 21191A0549</a:t>
            </a:r>
          </a:p>
          <a:p>
            <a:pPr algn="l">
              <a:lnSpc>
                <a:spcPts val="1774"/>
              </a:lnSpc>
            </a:pPr>
            <a:r>
              <a:rPr lang="en-US" sz="1679" spc="-13">
                <a:solidFill>
                  <a:srgbClr val="141719"/>
                </a:solidFill>
                <a:latin typeface="Zen Maru Gothic"/>
                <a:ea typeface="Zen Maru Gothic"/>
                <a:cs typeface="Zen Maru Gothic"/>
                <a:sym typeface="Zen Maru Gothic"/>
              </a:rPr>
              <a:t>COLLEGE NAME                : JNTUA College of Engineering,pulivendula</a:t>
            </a:r>
          </a:p>
          <a:p>
            <a:pPr algn="l">
              <a:lnSpc>
                <a:spcPts val="1774"/>
              </a:lnSpc>
            </a:pPr>
          </a:p>
          <a:p>
            <a:pPr algn="l">
              <a:lnSpc>
                <a:spcPts val="1774"/>
              </a:lnSpc>
            </a:pPr>
          </a:p>
          <a:p>
            <a:pPr algn="l">
              <a:lnSpc>
                <a:spcPts val="1774"/>
              </a:lnSpc>
            </a:pPr>
          </a:p>
        </p:txBody>
      </p:sp>
      <p:grpSp>
        <p:nvGrpSpPr>
          <p:cNvPr name="Group 12" id="12"/>
          <p:cNvGrpSpPr/>
          <p:nvPr/>
        </p:nvGrpSpPr>
        <p:grpSpPr>
          <a:xfrm rot="0">
            <a:off x="669801" y="685800"/>
            <a:ext cx="5554980" cy="142496"/>
            <a:chOff x="0" y="0"/>
            <a:chExt cx="7406640" cy="189994"/>
          </a:xfrm>
        </p:grpSpPr>
        <p:sp>
          <p:nvSpPr>
            <p:cNvPr name="Freeform 13" id="1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14" id="14"/>
          <p:cNvGrpSpPr/>
          <p:nvPr/>
        </p:nvGrpSpPr>
        <p:grpSpPr>
          <a:xfrm rot="0">
            <a:off x="6362745" y="685800"/>
            <a:ext cx="5554980" cy="137160"/>
            <a:chOff x="0" y="0"/>
            <a:chExt cx="7406640" cy="182880"/>
          </a:xfrm>
        </p:grpSpPr>
        <p:sp>
          <p:nvSpPr>
            <p:cNvPr name="Freeform 15" id="15"/>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grpSp>
        <p:nvGrpSpPr>
          <p:cNvPr name="Group 16" id="16"/>
          <p:cNvGrpSpPr/>
          <p:nvPr/>
        </p:nvGrpSpPr>
        <p:grpSpPr>
          <a:xfrm rot="0">
            <a:off x="12063220" y="680464"/>
            <a:ext cx="5554980" cy="147831"/>
            <a:chOff x="0" y="0"/>
            <a:chExt cx="7406640" cy="197108"/>
          </a:xfrm>
        </p:grpSpPr>
        <p:sp>
          <p:nvSpPr>
            <p:cNvPr name="Freeform 17" id="17"/>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sp>
        <p:nvSpPr>
          <p:cNvPr name="Freeform 18" id="18" descr="abstract image"/>
          <p:cNvSpPr/>
          <p:nvPr/>
        </p:nvSpPr>
        <p:spPr>
          <a:xfrm flipH="false" flipV="false" rot="0">
            <a:off x="669801" y="6631756"/>
            <a:ext cx="16932400" cy="3102830"/>
          </a:xfrm>
          <a:custGeom>
            <a:avLst/>
            <a:gdLst/>
            <a:ahLst/>
            <a:cxnLst/>
            <a:rect r="r" b="b" t="t" l="l"/>
            <a:pathLst>
              <a:path h="3102830" w="16932400">
                <a:moveTo>
                  <a:pt x="0" y="0"/>
                </a:moveTo>
                <a:lnTo>
                  <a:pt x="16932401" y="0"/>
                </a:lnTo>
                <a:lnTo>
                  <a:pt x="16932401" y="3102830"/>
                </a:lnTo>
                <a:lnTo>
                  <a:pt x="0" y="3102830"/>
                </a:lnTo>
                <a:lnTo>
                  <a:pt x="0" y="0"/>
                </a:lnTo>
                <a:close/>
              </a:path>
            </a:pathLst>
          </a:custGeom>
          <a:blipFill>
            <a:blip r:embed="rId2"/>
            <a:stretch>
              <a:fillRect l="0" t="0" r="0" b="-60707"/>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TextBox 8" id="8"/>
          <p:cNvSpPr txBox="true"/>
          <p:nvPr/>
        </p:nvSpPr>
        <p:spPr>
          <a:xfrm rot="0">
            <a:off x="963228" y="2152419"/>
            <a:ext cx="16361544" cy="638175"/>
          </a:xfrm>
          <a:prstGeom prst="rect">
            <a:avLst/>
          </a:prstGeom>
        </p:spPr>
        <p:txBody>
          <a:bodyPr anchor="t" rtlCol="false" tIns="0" lIns="0" bIns="0" rIns="0">
            <a:spAutoFit/>
          </a:bodyPr>
          <a:lstStyle/>
          <a:p>
            <a:pPr algn="l">
              <a:lnSpc>
                <a:spcPts val="5040"/>
              </a:lnSpc>
            </a:pPr>
            <a:r>
              <a:rPr lang="en-US" sz="4200" spc="-46">
                <a:solidFill>
                  <a:srgbClr val="404040"/>
                </a:solidFill>
                <a:latin typeface="Hind"/>
                <a:ea typeface="Hind"/>
                <a:cs typeface="Hind"/>
                <a:sym typeface="Hind"/>
              </a:rPr>
              <a:t>Steganography image</a:t>
            </a:r>
          </a:p>
        </p:txBody>
      </p:sp>
      <p:sp>
        <p:nvSpPr>
          <p:cNvPr name="Freeform 9" id="9"/>
          <p:cNvSpPr/>
          <p:nvPr/>
        </p:nvSpPr>
        <p:spPr>
          <a:xfrm flipH="false" flipV="false" rot="0">
            <a:off x="2118816" y="4336578"/>
            <a:ext cx="5600248" cy="4874797"/>
          </a:xfrm>
          <a:custGeom>
            <a:avLst/>
            <a:gdLst/>
            <a:ahLst/>
            <a:cxnLst/>
            <a:rect r="r" b="b" t="t" l="l"/>
            <a:pathLst>
              <a:path h="4874797" w="5600248">
                <a:moveTo>
                  <a:pt x="0" y="0"/>
                </a:moveTo>
                <a:lnTo>
                  <a:pt x="5600248" y="0"/>
                </a:lnTo>
                <a:lnTo>
                  <a:pt x="5600248" y="4874797"/>
                </a:lnTo>
                <a:lnTo>
                  <a:pt x="0" y="4874797"/>
                </a:lnTo>
                <a:lnTo>
                  <a:pt x="0" y="0"/>
                </a:lnTo>
                <a:close/>
              </a:path>
            </a:pathLst>
          </a:custGeom>
          <a:blipFill>
            <a:blip r:embed="rId2"/>
            <a:stretch>
              <a:fillRect l="-15284" t="0" r="-15284" b="0"/>
            </a:stretch>
          </a:blipFill>
        </p:spPr>
      </p:sp>
      <p:sp>
        <p:nvSpPr>
          <p:cNvPr name="TextBox 10" id="10"/>
          <p:cNvSpPr txBox="true"/>
          <p:nvPr/>
        </p:nvSpPr>
        <p:spPr>
          <a:xfrm rot="0">
            <a:off x="3711333" y="3472415"/>
            <a:ext cx="4007731" cy="466725"/>
          </a:xfrm>
          <a:prstGeom prst="rect">
            <a:avLst/>
          </a:prstGeom>
        </p:spPr>
        <p:txBody>
          <a:bodyPr anchor="t" rtlCol="false" tIns="0" lIns="0" bIns="0" rIns="0">
            <a:spAutoFit/>
          </a:bodyPr>
          <a:lstStyle/>
          <a:p>
            <a:pPr algn="l">
              <a:lnSpc>
                <a:spcPts val="3600"/>
              </a:lnSpc>
            </a:pPr>
            <a:r>
              <a:rPr lang="en-US" sz="3000" spc="-24">
                <a:solidFill>
                  <a:srgbClr val="000000"/>
                </a:solidFill>
                <a:latin typeface="Zen Maru Gothic"/>
                <a:ea typeface="Zen Maru Gothic"/>
                <a:cs typeface="Zen Maru Gothic"/>
                <a:sym typeface="Zen Maru Gothic"/>
              </a:rPr>
              <a:t>ORIGINAL IMAGE</a:t>
            </a:r>
          </a:p>
        </p:txBody>
      </p:sp>
      <p:sp>
        <p:nvSpPr>
          <p:cNvPr name="TextBox 11" id="11"/>
          <p:cNvSpPr txBox="true"/>
          <p:nvPr/>
        </p:nvSpPr>
        <p:spPr>
          <a:xfrm rot="0">
            <a:off x="11516727" y="3554127"/>
            <a:ext cx="2818054" cy="409575"/>
          </a:xfrm>
          <a:prstGeom prst="rect">
            <a:avLst/>
          </a:prstGeom>
        </p:spPr>
        <p:txBody>
          <a:bodyPr anchor="t" rtlCol="false" tIns="0" lIns="0" bIns="0" rIns="0">
            <a:spAutoFit/>
          </a:bodyPr>
          <a:lstStyle/>
          <a:p>
            <a:pPr algn="l">
              <a:lnSpc>
                <a:spcPts val="3240"/>
              </a:lnSpc>
            </a:pPr>
            <a:r>
              <a:rPr lang="en-US" sz="2700" spc="-21">
                <a:solidFill>
                  <a:srgbClr val="000000"/>
                </a:solidFill>
                <a:latin typeface="Zen Maru Gothic"/>
                <a:ea typeface="Zen Maru Gothic"/>
                <a:cs typeface="Zen Maru Gothic"/>
                <a:sym typeface="Zen Maru Gothic"/>
              </a:rPr>
              <a:t>STEGANO IMAGE</a:t>
            </a:r>
          </a:p>
        </p:txBody>
      </p:sp>
      <p:sp>
        <p:nvSpPr>
          <p:cNvPr name="Freeform 12" id="12"/>
          <p:cNvSpPr/>
          <p:nvPr/>
        </p:nvSpPr>
        <p:spPr>
          <a:xfrm flipH="false" flipV="false" rot="0">
            <a:off x="10125630" y="4383503"/>
            <a:ext cx="5600248" cy="4874797"/>
          </a:xfrm>
          <a:custGeom>
            <a:avLst/>
            <a:gdLst/>
            <a:ahLst/>
            <a:cxnLst/>
            <a:rect r="r" b="b" t="t" l="l"/>
            <a:pathLst>
              <a:path h="4874797" w="5600248">
                <a:moveTo>
                  <a:pt x="0" y="0"/>
                </a:moveTo>
                <a:lnTo>
                  <a:pt x="5600248" y="0"/>
                </a:lnTo>
                <a:lnTo>
                  <a:pt x="5600248" y="4874797"/>
                </a:lnTo>
                <a:lnTo>
                  <a:pt x="0" y="4874797"/>
                </a:lnTo>
                <a:lnTo>
                  <a:pt x="0" y="0"/>
                </a:lnTo>
                <a:close/>
              </a:path>
            </a:pathLst>
          </a:custGeom>
          <a:blipFill>
            <a:blip r:embed="rId2"/>
            <a:stretch>
              <a:fillRect l="-15284" t="0" r="-15284"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TextBox 8" id="8"/>
          <p:cNvSpPr txBox="true"/>
          <p:nvPr/>
        </p:nvSpPr>
        <p:spPr>
          <a:xfrm rot="0">
            <a:off x="963226" y="201263"/>
            <a:ext cx="16534799" cy="3821672"/>
          </a:xfrm>
          <a:prstGeom prst="rect">
            <a:avLst/>
          </a:prstGeom>
        </p:spPr>
        <p:txBody>
          <a:bodyPr anchor="t" rtlCol="false" tIns="0" lIns="0" bIns="0" rIns="0">
            <a:spAutoFit/>
          </a:bodyPr>
          <a:lstStyle/>
          <a:p>
            <a:pPr algn="l">
              <a:lnSpc>
                <a:spcPts val="5040"/>
              </a:lnSpc>
            </a:pPr>
            <a:r>
              <a:rPr lang="en-US" sz="4200" spc="-46">
                <a:solidFill>
                  <a:srgbClr val="404040"/>
                </a:solidFill>
                <a:latin typeface="Hind"/>
                <a:ea typeface="Hind"/>
                <a:cs typeface="Hind"/>
                <a:sym typeface="Hind"/>
              </a:rPr>
              <a:t>PROJECT LINK</a:t>
            </a:r>
          </a:p>
        </p:txBody>
      </p:sp>
      <p:sp>
        <p:nvSpPr>
          <p:cNvPr name="TextBox 9" id="9"/>
          <p:cNvSpPr txBox="true"/>
          <p:nvPr/>
        </p:nvSpPr>
        <p:spPr>
          <a:xfrm rot="0">
            <a:off x="963231" y="3617739"/>
            <a:ext cx="16361543" cy="408813"/>
          </a:xfrm>
          <a:prstGeom prst="rect">
            <a:avLst/>
          </a:prstGeom>
        </p:spPr>
        <p:txBody>
          <a:bodyPr anchor="t" rtlCol="false" tIns="0" lIns="0" bIns="0" rIns="0">
            <a:spAutoFit/>
          </a:bodyPr>
          <a:lstStyle/>
          <a:p>
            <a:pPr algn="l" marL="461486" indent="-230743" lvl="1">
              <a:lnSpc>
                <a:spcPts val="3366"/>
              </a:lnSpc>
              <a:buFont typeface="Arial"/>
              <a:buChar char="•"/>
            </a:pPr>
          </a:p>
        </p:txBody>
      </p:sp>
      <p:sp>
        <p:nvSpPr>
          <p:cNvPr name="TextBox 10" id="10"/>
          <p:cNvSpPr txBox="true"/>
          <p:nvPr/>
        </p:nvSpPr>
        <p:spPr>
          <a:xfrm rot="0">
            <a:off x="3447291" y="2688900"/>
            <a:ext cx="10847426" cy="523875"/>
          </a:xfrm>
          <a:prstGeom prst="rect">
            <a:avLst/>
          </a:prstGeom>
        </p:spPr>
        <p:txBody>
          <a:bodyPr anchor="t" rtlCol="false" tIns="0" lIns="0" bIns="0" rIns="0">
            <a:spAutoFit/>
          </a:bodyPr>
          <a:lstStyle/>
          <a:p>
            <a:pPr algn="l">
              <a:lnSpc>
                <a:spcPts val="4245"/>
              </a:lnSpc>
            </a:pPr>
            <a:r>
              <a:rPr lang="en-US" sz="3538" spc="-28" u="sng">
                <a:solidFill>
                  <a:srgbClr val="000000"/>
                </a:solidFill>
                <a:latin typeface="Zen Maru Gothic"/>
                <a:ea typeface="Zen Maru Gothic"/>
                <a:cs typeface="Zen Maru Gothic"/>
                <a:sym typeface="Zen Maru Gothic"/>
                <a:hlinkClick r:id="rId2" tooltip="https://github.com/sukumar74/Stegnography-.git"/>
              </a:rPr>
              <a:t>https://github.com/sukumar74/Stegnography-.git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TextBox 8" id="8"/>
          <p:cNvSpPr txBox="true"/>
          <p:nvPr/>
        </p:nvSpPr>
        <p:spPr>
          <a:xfrm rot="0">
            <a:off x="1287078" y="2299104"/>
            <a:ext cx="16361544" cy="1691640"/>
          </a:xfrm>
          <a:prstGeom prst="rect">
            <a:avLst/>
          </a:prstGeom>
        </p:spPr>
        <p:txBody>
          <a:bodyPr anchor="t" rtlCol="false" tIns="0" lIns="0" bIns="0" rIns="0">
            <a:spAutoFit/>
          </a:bodyPr>
          <a:lstStyle/>
          <a:p>
            <a:pPr algn="l">
              <a:lnSpc>
                <a:spcPts val="5040"/>
              </a:lnSpc>
            </a:pPr>
            <a:r>
              <a:rPr lang="en-US" sz="4200" spc="-46">
                <a:solidFill>
                  <a:srgbClr val="404040"/>
                </a:solidFill>
                <a:latin typeface="Hind"/>
                <a:ea typeface="Hind"/>
                <a:cs typeface="Hind"/>
                <a:sym typeface="Hind"/>
              </a:rPr>
              <a:t>Hiding a text inside an image using steganography </a:t>
            </a:r>
          </a:p>
          <a:p>
            <a:pPr algn="l">
              <a:lnSpc>
                <a:spcPts val="5040"/>
              </a:lnSpc>
            </a:pPr>
          </a:p>
        </p:txBody>
      </p:sp>
      <p:sp>
        <p:nvSpPr>
          <p:cNvPr name="TextBox 9" id="9"/>
          <p:cNvSpPr txBox="true"/>
          <p:nvPr/>
        </p:nvSpPr>
        <p:spPr>
          <a:xfrm rot="0">
            <a:off x="1287078" y="3274008"/>
            <a:ext cx="10330614" cy="5501829"/>
          </a:xfrm>
          <a:prstGeom prst="rect">
            <a:avLst/>
          </a:prstGeom>
        </p:spPr>
        <p:txBody>
          <a:bodyPr anchor="t" rtlCol="false" tIns="0" lIns="0" bIns="0" rIns="0">
            <a:spAutoFit/>
          </a:bodyPr>
          <a:lstStyle/>
          <a:p>
            <a:pPr algn="l">
              <a:lnSpc>
                <a:spcPts val="3960"/>
              </a:lnSpc>
            </a:pPr>
          </a:p>
          <a:p>
            <a:pPr algn="l" marL="542925" indent="-271462" lvl="1">
              <a:lnSpc>
                <a:spcPts val="3960"/>
              </a:lnSpc>
              <a:buFont typeface="Arial"/>
              <a:buChar char="•"/>
            </a:pPr>
            <a:r>
              <a:rPr lang="en-US" sz="3000" spc="-24">
                <a:solidFill>
                  <a:srgbClr val="404040"/>
                </a:solidFill>
                <a:latin typeface="Zen Maru Gothic"/>
                <a:ea typeface="Zen Maru Gothic"/>
                <a:cs typeface="Zen Maru Gothic"/>
                <a:sym typeface="Zen Maru Gothic"/>
              </a:rPr>
              <a:t>An officer in danger requires a method to send a secret text message without alerting nearby criminals to his higher officials. Traditional communication methods are easily intercepted or monitored.</a:t>
            </a:r>
          </a:p>
          <a:p>
            <a:pPr algn="l" marL="542925" indent="-271462" lvl="1">
              <a:lnSpc>
                <a:spcPts val="3960"/>
              </a:lnSpc>
              <a:buFont typeface="Arial"/>
              <a:buChar char="•"/>
            </a:pPr>
            <a:r>
              <a:rPr lang="en-US" sz="3000" spc="-24">
                <a:solidFill>
                  <a:srgbClr val="404040"/>
                </a:solidFill>
                <a:latin typeface="Zen Maru Gothic"/>
                <a:ea typeface="Zen Maru Gothic"/>
                <a:cs typeface="Zen Maru Gothic"/>
                <a:sym typeface="Zen Maru Gothic"/>
              </a:rPr>
              <a:t> So, he his necessitating a covert technique to embed and transmit critical information securely to his higher officials.</a:t>
            </a:r>
          </a:p>
        </p:txBody>
      </p:sp>
      <p:sp>
        <p:nvSpPr>
          <p:cNvPr name="Freeform 10" id="10"/>
          <p:cNvSpPr/>
          <p:nvPr/>
        </p:nvSpPr>
        <p:spPr>
          <a:xfrm flipH="false" flipV="false" rot="0">
            <a:off x="11609109" y="3266386"/>
            <a:ext cx="5483253" cy="5707274"/>
          </a:xfrm>
          <a:custGeom>
            <a:avLst/>
            <a:gdLst/>
            <a:ahLst/>
            <a:cxnLst/>
            <a:rect r="r" b="b" t="t" l="l"/>
            <a:pathLst>
              <a:path h="5707274" w="5483253">
                <a:moveTo>
                  <a:pt x="0" y="0"/>
                </a:moveTo>
                <a:lnTo>
                  <a:pt x="5483253" y="0"/>
                </a:lnTo>
                <a:lnTo>
                  <a:pt x="5483253" y="5707274"/>
                </a:lnTo>
                <a:lnTo>
                  <a:pt x="0" y="5707274"/>
                </a:lnTo>
                <a:lnTo>
                  <a:pt x="0" y="0"/>
                </a:lnTo>
                <a:close/>
              </a:path>
            </a:pathLst>
          </a:custGeom>
          <a:blipFill>
            <a:blip r:embed="rId2"/>
            <a:stretch>
              <a:fillRect l="-2042" t="0" r="-2042"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TextBox 8" id="8"/>
          <p:cNvSpPr txBox="true"/>
          <p:nvPr/>
        </p:nvSpPr>
        <p:spPr>
          <a:xfrm rot="0">
            <a:off x="1689283" y="139652"/>
            <a:ext cx="17624409" cy="3740401"/>
          </a:xfrm>
          <a:prstGeom prst="rect">
            <a:avLst/>
          </a:prstGeom>
        </p:spPr>
        <p:txBody>
          <a:bodyPr anchor="t" rtlCol="false" tIns="0" lIns="0" bIns="0" rIns="0">
            <a:spAutoFit/>
          </a:bodyPr>
          <a:lstStyle/>
          <a:p>
            <a:pPr algn="l">
              <a:lnSpc>
                <a:spcPts val="5040"/>
              </a:lnSpc>
            </a:pPr>
            <a:r>
              <a:rPr lang="en-US" sz="4200" spc="-46">
                <a:solidFill>
                  <a:srgbClr val="404040"/>
                </a:solidFill>
                <a:latin typeface="Hind"/>
                <a:ea typeface="Hind"/>
                <a:cs typeface="Hind"/>
                <a:sym typeface="Hind"/>
              </a:rPr>
              <a:t>AGENDA</a:t>
            </a:r>
          </a:p>
        </p:txBody>
      </p:sp>
      <p:sp>
        <p:nvSpPr>
          <p:cNvPr name="TextBox 9" id="9"/>
          <p:cNvSpPr txBox="true"/>
          <p:nvPr/>
        </p:nvSpPr>
        <p:spPr>
          <a:xfrm rot="0">
            <a:off x="1078731" y="4842891"/>
            <a:ext cx="16361543" cy="5398389"/>
          </a:xfrm>
          <a:prstGeom prst="rect">
            <a:avLst/>
          </a:prstGeom>
        </p:spPr>
        <p:txBody>
          <a:bodyPr anchor="t" rtlCol="false" tIns="0" lIns="0" bIns="0" rIns="0">
            <a:spAutoFit/>
          </a:bodyPr>
          <a:lstStyle/>
          <a:p>
            <a:pPr algn="l" marL="542925" indent="-271462" lvl="1">
              <a:lnSpc>
                <a:spcPts val="3960"/>
              </a:lnSpc>
              <a:buFont typeface="Arial"/>
              <a:buChar char="•"/>
            </a:pPr>
            <a:r>
              <a:rPr lang="en-US" sz="3000" spc="-24">
                <a:solidFill>
                  <a:srgbClr val="404040"/>
                </a:solidFill>
                <a:latin typeface="Zen Maru Gothic"/>
                <a:ea typeface="Zen Maru Gothic"/>
                <a:cs typeface="Zen Maru Gothic"/>
                <a:sym typeface="Zen Maru Gothic"/>
              </a:rPr>
              <a:t>The agenda of this project to send a secret text to higher officials using the steganography concept and RGB technique, ensuring that criminals or others cannot identify the image or its hidden content. Thos project will involve encoding the secret text into the least significant bits of the image’s pixels, making the alterations imperceptible to the human eye.</a:t>
            </a:r>
          </a:p>
          <a:p>
            <a:pPr algn="l" marL="542925" indent="-271462" lvl="1">
              <a:lnSpc>
                <a:spcPts val="3960"/>
              </a:lnSpc>
              <a:buFont typeface="Arial"/>
              <a:buChar char="•"/>
            </a:pPr>
            <a:r>
              <a:rPr lang="en-US" sz="3000" spc="-24">
                <a:solidFill>
                  <a:srgbClr val="404040"/>
                </a:solidFill>
                <a:latin typeface="Zen Maru Gothic"/>
                <a:ea typeface="Zen Maru Gothic"/>
                <a:cs typeface="Zen Maru Gothic"/>
                <a:sym typeface="Zen Maru Gothic"/>
              </a:rPr>
              <a:t> Additionally, a secure key-based XOR operation will be used to enhance the security of the hidden message. Finally, the project will include a robust mechanism for decoding and retrieving the hidden message, ensuring that only authorized personnel with the correct key can access the concealed information.</a:t>
            </a:r>
          </a:p>
        </p:txBody>
      </p:sp>
      <p:sp>
        <p:nvSpPr>
          <p:cNvPr name="Freeform 10" id="10"/>
          <p:cNvSpPr/>
          <p:nvPr/>
        </p:nvSpPr>
        <p:spPr>
          <a:xfrm flipH="false" flipV="false" rot="0">
            <a:off x="8158898" y="1398436"/>
            <a:ext cx="7941934" cy="4147224"/>
          </a:xfrm>
          <a:custGeom>
            <a:avLst/>
            <a:gdLst/>
            <a:ahLst/>
            <a:cxnLst/>
            <a:rect r="r" b="b" t="t" l="l"/>
            <a:pathLst>
              <a:path h="4147224" w="7941934">
                <a:moveTo>
                  <a:pt x="0" y="0"/>
                </a:moveTo>
                <a:lnTo>
                  <a:pt x="7941934" y="0"/>
                </a:lnTo>
                <a:lnTo>
                  <a:pt x="7941934" y="4147225"/>
                </a:lnTo>
                <a:lnTo>
                  <a:pt x="0" y="4147225"/>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TextBox 8" id="8"/>
          <p:cNvSpPr txBox="true"/>
          <p:nvPr/>
        </p:nvSpPr>
        <p:spPr>
          <a:xfrm rot="0">
            <a:off x="963228" y="1098954"/>
            <a:ext cx="16361544" cy="1427076"/>
          </a:xfrm>
          <a:prstGeom prst="rect">
            <a:avLst/>
          </a:prstGeom>
        </p:spPr>
        <p:txBody>
          <a:bodyPr anchor="t" rtlCol="false" tIns="0" lIns="0" bIns="0" rIns="0">
            <a:spAutoFit/>
          </a:bodyPr>
          <a:lstStyle/>
          <a:p>
            <a:pPr algn="l">
              <a:lnSpc>
                <a:spcPts val="5040"/>
              </a:lnSpc>
            </a:pPr>
            <a:r>
              <a:rPr lang="en-US" sz="4200" spc="-46">
                <a:solidFill>
                  <a:srgbClr val="404040"/>
                </a:solidFill>
                <a:latin typeface="Hind"/>
                <a:ea typeface="Hind"/>
                <a:cs typeface="Hind"/>
                <a:sym typeface="Hind"/>
              </a:rPr>
              <a:t>PROJECT  OVERVIEW</a:t>
            </a:r>
          </a:p>
        </p:txBody>
      </p:sp>
      <p:sp>
        <p:nvSpPr>
          <p:cNvPr name="TextBox 9" id="9"/>
          <p:cNvSpPr txBox="true"/>
          <p:nvPr/>
        </p:nvSpPr>
        <p:spPr>
          <a:xfrm rot="0">
            <a:off x="396240" y="1645920"/>
            <a:ext cx="17076420" cy="8595360"/>
          </a:xfrm>
          <a:prstGeom prst="rect">
            <a:avLst/>
          </a:prstGeom>
        </p:spPr>
        <p:txBody>
          <a:bodyPr anchor="t" rtlCol="false" tIns="0" lIns="0" bIns="0" rIns="0">
            <a:spAutoFit/>
          </a:bodyPr>
          <a:lstStyle/>
          <a:p>
            <a:pPr algn="l" marL="542925" indent="-271462" lvl="1">
              <a:lnSpc>
                <a:spcPts val="3960"/>
              </a:lnSpc>
              <a:buFont typeface="Arial"/>
              <a:buChar char="•"/>
            </a:pPr>
            <a:r>
              <a:rPr lang="en-US" sz="3000" spc="-24">
                <a:solidFill>
                  <a:srgbClr val="404040"/>
                </a:solidFill>
                <a:latin typeface="Zen Maru Gothic"/>
                <a:ea typeface="Zen Maru Gothic"/>
                <a:cs typeface="Zen Maru Gothic"/>
                <a:sym typeface="Zen Maru Gothic"/>
              </a:rPr>
              <a:t>This project implements a steganography technique to securely hide and reveal secret within an image using the RGB color mechanism and a key based XOR operation for encryption. Steganography allows for concealing messages within non-secret text or data, ensuring secure communication by embedding sensitive information within an image in a way that is imperceptible to unauthorized viewers.</a:t>
            </a:r>
          </a:p>
          <a:p>
            <a:pPr algn="l" marL="542925" indent="-271462" lvl="1">
              <a:lnSpc>
                <a:spcPts val="3960"/>
              </a:lnSpc>
              <a:buFont typeface="Arial"/>
              <a:buChar char="•"/>
            </a:pPr>
            <a:r>
              <a:rPr lang="en-US" sz="3000" spc="-24">
                <a:solidFill>
                  <a:srgbClr val="262626"/>
                </a:solidFill>
                <a:latin typeface="Zen Maru Gothic Bold"/>
                <a:ea typeface="Zen Maru Gothic Bold"/>
                <a:cs typeface="Zen Maru Gothic Bold"/>
                <a:sym typeface="Zen Maru Gothic Bold"/>
              </a:rPr>
              <a:t>Image Encoding</a:t>
            </a:r>
            <a:r>
              <a:rPr lang="en-US" sz="3000" spc="-24">
                <a:solidFill>
                  <a:srgbClr val="404040"/>
                </a:solidFill>
                <a:latin typeface="Zen Maru Gothic Bold"/>
                <a:ea typeface="Zen Maru Gothic Bold"/>
                <a:cs typeface="Zen Maru Gothic Bold"/>
                <a:sym typeface="Zen Maru Gothic Bold"/>
              </a:rPr>
              <a:t>: </a:t>
            </a:r>
            <a:r>
              <a:rPr lang="en-US" sz="3000" spc="-24">
                <a:solidFill>
                  <a:srgbClr val="404040"/>
                </a:solidFill>
                <a:latin typeface="Zen Maru Gothic"/>
                <a:ea typeface="Zen Maru Gothic"/>
                <a:cs typeface="Zen Maru Gothic"/>
                <a:sym typeface="Zen Maru Gothic"/>
              </a:rPr>
              <a:t>Secret text is hidden within the image’s pixel values using the LSB method, with additional security provided by XOR the text characters with a user-provided security key.  </a:t>
            </a:r>
          </a:p>
          <a:p>
            <a:pPr algn="l" marL="542925" indent="-271462" lvl="1">
              <a:lnSpc>
                <a:spcPts val="3960"/>
              </a:lnSpc>
              <a:buFont typeface="Arial"/>
              <a:buChar char="•"/>
            </a:pPr>
            <a:r>
              <a:rPr lang="en-US" sz="3000" spc="-24">
                <a:solidFill>
                  <a:srgbClr val="262626"/>
                </a:solidFill>
                <a:latin typeface="Zen Maru Gothic Bold"/>
                <a:ea typeface="Zen Maru Gothic Bold"/>
                <a:cs typeface="Zen Maru Gothic Bold"/>
                <a:sym typeface="Zen Maru Gothic Bold"/>
              </a:rPr>
              <a:t>Pixel Manipulation</a:t>
            </a:r>
            <a:r>
              <a:rPr lang="en-US" sz="3000" spc="-24">
                <a:solidFill>
                  <a:srgbClr val="404040"/>
                </a:solidFill>
                <a:latin typeface="Zen Maru Gothic Bold"/>
                <a:ea typeface="Zen Maru Gothic Bold"/>
                <a:cs typeface="Zen Maru Gothic Bold"/>
                <a:sym typeface="Zen Maru Gothic Bold"/>
              </a:rPr>
              <a:t>: </a:t>
            </a:r>
            <a:r>
              <a:rPr lang="en-US" sz="3000" spc="-24">
                <a:solidFill>
                  <a:srgbClr val="404040"/>
                </a:solidFill>
                <a:latin typeface="Zen Maru Gothic"/>
                <a:ea typeface="Zen Maru Gothic"/>
                <a:cs typeface="Zen Maru Gothic"/>
                <a:sym typeface="Zen Maru Gothic"/>
              </a:rPr>
              <a:t>The encoded text is distributed across the image’s pixels, maintaining the visual integrity of the image while embedding the hidden message.</a:t>
            </a:r>
          </a:p>
          <a:p>
            <a:pPr algn="l" marL="542925" indent="-271462" lvl="1">
              <a:lnSpc>
                <a:spcPts val="3960"/>
              </a:lnSpc>
              <a:buFont typeface="Arial"/>
              <a:buChar char="•"/>
            </a:pPr>
            <a:r>
              <a:rPr lang="en-US" sz="3000" spc="-24">
                <a:solidFill>
                  <a:srgbClr val="262626"/>
                </a:solidFill>
                <a:latin typeface="Zen Maru Gothic Bold"/>
                <a:ea typeface="Zen Maru Gothic Bold"/>
                <a:cs typeface="Zen Maru Gothic Bold"/>
                <a:sym typeface="Zen Maru Gothic Bold"/>
              </a:rPr>
              <a:t>Text Decoding</a:t>
            </a:r>
            <a:r>
              <a:rPr lang="en-US" sz="3000" spc="-24">
                <a:solidFill>
                  <a:srgbClr val="404040"/>
                </a:solidFill>
                <a:latin typeface="Zen Maru Gothic Bold"/>
                <a:ea typeface="Zen Maru Gothic Bold"/>
                <a:cs typeface="Zen Maru Gothic Bold"/>
                <a:sym typeface="Zen Maru Gothic Bold"/>
              </a:rPr>
              <a:t>: </a:t>
            </a:r>
            <a:r>
              <a:rPr lang="en-US" sz="3000" spc="-24">
                <a:solidFill>
                  <a:srgbClr val="404040"/>
                </a:solidFill>
                <a:latin typeface="Zen Maru Gothic"/>
                <a:ea typeface="Zen Maru Gothic"/>
                <a:cs typeface="Zen Maru Gothic"/>
                <a:sym typeface="Zen Maru Gothic"/>
              </a:rPr>
              <a:t>The project includes functionality to decrypt and retrieve the hidden text from the image using the correct security key, ensuring that only authorized users can access the information.</a:t>
            </a:r>
          </a:p>
          <a:p>
            <a:pPr algn="l" marL="542925" indent="-271462" lvl="1">
              <a:lnSpc>
                <a:spcPts val="3960"/>
              </a:lnSpc>
              <a:buFont typeface="Arial"/>
              <a:buChar char="•"/>
            </a:pPr>
            <a:r>
              <a:rPr lang="en-US" sz="3000" spc="-24">
                <a:solidFill>
                  <a:srgbClr val="404040"/>
                </a:solidFill>
                <a:latin typeface="Zen Maru Gothic"/>
                <a:ea typeface="Zen Maru Gothic"/>
                <a:cs typeface="Zen Maru Gothic"/>
                <a:sym typeface="Zen Maru Gothic"/>
              </a:rPr>
              <a:t>This project demonstrates a practical application of steganography for secure communication, embedding and retrieving secret messages within images in a secure and efficient manner.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TextBox 8" id="8"/>
          <p:cNvSpPr txBox="true"/>
          <p:nvPr/>
        </p:nvSpPr>
        <p:spPr>
          <a:xfrm rot="0">
            <a:off x="985686" y="1383903"/>
            <a:ext cx="16361544" cy="1691640"/>
          </a:xfrm>
          <a:prstGeom prst="rect">
            <a:avLst/>
          </a:prstGeom>
        </p:spPr>
        <p:txBody>
          <a:bodyPr anchor="t" rtlCol="false" tIns="0" lIns="0" bIns="0" rIns="0">
            <a:spAutoFit/>
          </a:bodyPr>
          <a:lstStyle/>
          <a:p>
            <a:pPr algn="l">
              <a:lnSpc>
                <a:spcPts val="5040"/>
              </a:lnSpc>
            </a:pPr>
            <a:r>
              <a:rPr lang="en-US" sz="4200" spc="-46">
                <a:solidFill>
                  <a:srgbClr val="404040"/>
                </a:solidFill>
                <a:latin typeface="Hind"/>
                <a:ea typeface="Hind"/>
                <a:cs typeface="Hind"/>
                <a:sym typeface="Hind"/>
              </a:rPr>
              <a:t>WHO ARE THE END USERS of this project?</a:t>
            </a:r>
          </a:p>
        </p:txBody>
      </p:sp>
      <p:sp>
        <p:nvSpPr>
          <p:cNvPr name="TextBox 9" id="9"/>
          <p:cNvSpPr txBox="true"/>
          <p:nvPr/>
        </p:nvSpPr>
        <p:spPr>
          <a:xfrm rot="0">
            <a:off x="963228" y="3201284"/>
            <a:ext cx="11650680" cy="5398389"/>
          </a:xfrm>
          <a:prstGeom prst="rect">
            <a:avLst/>
          </a:prstGeom>
        </p:spPr>
        <p:txBody>
          <a:bodyPr anchor="t" rtlCol="false" tIns="0" lIns="0" bIns="0" rIns="0">
            <a:spAutoFit/>
          </a:bodyPr>
          <a:lstStyle/>
          <a:p>
            <a:pPr algn="l" marL="542925" indent="-271462" lvl="1">
              <a:lnSpc>
                <a:spcPts val="3960"/>
              </a:lnSpc>
              <a:buFont typeface="Arial"/>
              <a:buChar char="•"/>
            </a:pPr>
            <a:r>
              <a:rPr lang="en-US" sz="3000" spc="-24">
                <a:solidFill>
                  <a:srgbClr val="404040"/>
                </a:solidFill>
                <a:latin typeface="Zen Maru Gothic"/>
                <a:ea typeface="Zen Maru Gothic"/>
                <a:cs typeface="Zen Maru Gothic"/>
                <a:sym typeface="Zen Maru Gothic"/>
              </a:rPr>
              <a:t>The primary end users for this steganography project include government and military personnel secure communication.</a:t>
            </a:r>
          </a:p>
          <a:p>
            <a:pPr algn="l" marL="542925" indent="-271462" lvl="1">
              <a:lnSpc>
                <a:spcPts val="3960"/>
              </a:lnSpc>
              <a:buFont typeface="Arial"/>
              <a:buChar char="•"/>
            </a:pPr>
            <a:r>
              <a:rPr lang="en-US" sz="3000" spc="-24">
                <a:solidFill>
                  <a:srgbClr val="404040"/>
                </a:solidFill>
                <a:latin typeface="Zen Maru Gothic"/>
                <a:ea typeface="Zen Maru Gothic"/>
                <a:cs typeface="Zen Maru Gothic"/>
                <a:sym typeface="Zen Maru Gothic"/>
              </a:rPr>
              <a:t>The corporate executives protecting proprietary data, and journalists sharing sensitive information discreetly.</a:t>
            </a:r>
          </a:p>
          <a:p>
            <a:pPr algn="l" marL="542925" indent="-271462" lvl="1">
              <a:lnSpc>
                <a:spcPts val="3960"/>
              </a:lnSpc>
              <a:buFont typeface="Arial"/>
              <a:buChar char="•"/>
            </a:pPr>
            <a:r>
              <a:rPr lang="en-US" sz="3000" spc="-24">
                <a:solidFill>
                  <a:srgbClr val="404040"/>
                </a:solidFill>
                <a:latin typeface="Zen Maru Gothic"/>
                <a:ea typeface="Zen Maru Gothic"/>
                <a:cs typeface="Zen Maru Gothic"/>
                <a:sym typeface="Zen Maru Gothic"/>
              </a:rPr>
              <a:t>IT and cyber security teams can integrate this technique to enhance organizational data security.</a:t>
            </a:r>
          </a:p>
          <a:p>
            <a:pPr algn="l" marL="542925" indent="-271462" lvl="1">
              <a:lnSpc>
                <a:spcPts val="3960"/>
              </a:lnSpc>
              <a:buFont typeface="Arial"/>
              <a:buChar char="•"/>
            </a:pPr>
            <a:r>
              <a:rPr lang="en-US" sz="3000" spc="-24">
                <a:solidFill>
                  <a:srgbClr val="404040"/>
                </a:solidFill>
                <a:latin typeface="Zen Maru Gothic"/>
                <a:ea typeface="Zen Maru Gothic"/>
                <a:cs typeface="Zen Maru Gothic"/>
                <a:sym typeface="Zen Maru Gothic"/>
              </a:rPr>
              <a:t>Additionally,  the person who wants to send any secret message other person in a hidden format then this project will helpful for them.</a:t>
            </a:r>
          </a:p>
        </p:txBody>
      </p:sp>
      <p:sp>
        <p:nvSpPr>
          <p:cNvPr name="Freeform 10" id="10"/>
          <p:cNvSpPr/>
          <p:nvPr/>
        </p:nvSpPr>
        <p:spPr>
          <a:xfrm flipH="false" flipV="false" rot="0">
            <a:off x="12400960" y="1973628"/>
            <a:ext cx="5646655" cy="6579066"/>
          </a:xfrm>
          <a:custGeom>
            <a:avLst/>
            <a:gdLst/>
            <a:ahLst/>
            <a:cxnLst/>
            <a:rect r="r" b="b" t="t" l="l"/>
            <a:pathLst>
              <a:path h="6579066" w="5646655">
                <a:moveTo>
                  <a:pt x="0" y="0"/>
                </a:moveTo>
                <a:lnTo>
                  <a:pt x="5646656" y="0"/>
                </a:lnTo>
                <a:lnTo>
                  <a:pt x="5646656" y="6579066"/>
                </a:lnTo>
                <a:lnTo>
                  <a:pt x="0" y="6579066"/>
                </a:lnTo>
                <a:lnTo>
                  <a:pt x="0" y="0"/>
                </a:lnTo>
                <a:close/>
              </a:path>
            </a:pathLst>
          </a:custGeom>
          <a:blipFill>
            <a:blip r:embed="rId2"/>
            <a:stretch>
              <a:fillRect l="-17062" t="0" r="-17062" b="0"/>
            </a:stretch>
          </a:blipFill>
        </p:spPr>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TextBox 8" id="8"/>
          <p:cNvSpPr txBox="true"/>
          <p:nvPr/>
        </p:nvSpPr>
        <p:spPr>
          <a:xfrm rot="0">
            <a:off x="925126" y="1186488"/>
            <a:ext cx="16361544" cy="1691640"/>
          </a:xfrm>
          <a:prstGeom prst="rect">
            <a:avLst/>
          </a:prstGeom>
        </p:spPr>
        <p:txBody>
          <a:bodyPr anchor="t" rtlCol="false" tIns="0" lIns="0" bIns="0" rIns="0">
            <a:spAutoFit/>
          </a:bodyPr>
          <a:lstStyle/>
          <a:p>
            <a:pPr algn="l">
              <a:lnSpc>
                <a:spcPts val="5040"/>
              </a:lnSpc>
            </a:pPr>
          </a:p>
          <a:p>
            <a:pPr algn="l">
              <a:lnSpc>
                <a:spcPts val="5040"/>
              </a:lnSpc>
            </a:pPr>
            <a:r>
              <a:rPr lang="en-US" sz="4200" spc="-46">
                <a:solidFill>
                  <a:srgbClr val="404040"/>
                </a:solidFill>
                <a:latin typeface="Hind"/>
                <a:ea typeface="Hind"/>
                <a:cs typeface="Hind"/>
                <a:sym typeface="Hind"/>
              </a:rPr>
              <a:t>YOUR SOLUTION AND ITS VALUE PROPOSITION</a:t>
            </a:r>
          </a:p>
        </p:txBody>
      </p:sp>
      <p:sp>
        <p:nvSpPr>
          <p:cNvPr name="TextBox 9" id="9"/>
          <p:cNvSpPr txBox="true"/>
          <p:nvPr/>
        </p:nvSpPr>
        <p:spPr>
          <a:xfrm rot="0">
            <a:off x="963226" y="3195789"/>
            <a:ext cx="16361543" cy="5322189"/>
          </a:xfrm>
          <a:prstGeom prst="rect">
            <a:avLst/>
          </a:prstGeom>
        </p:spPr>
        <p:txBody>
          <a:bodyPr anchor="t" rtlCol="false" tIns="0" lIns="0" bIns="0" rIns="0">
            <a:spAutoFit/>
          </a:bodyPr>
          <a:lstStyle/>
          <a:p>
            <a:pPr algn="l">
              <a:lnSpc>
                <a:spcPts val="2490"/>
              </a:lnSpc>
            </a:pPr>
            <a:r>
              <a:rPr lang="en-US" sz="2358" spc="-19">
                <a:solidFill>
                  <a:srgbClr val="404040"/>
                </a:solidFill>
                <a:latin typeface="Zen Maru Gothic"/>
                <a:ea typeface="Zen Maru Gothic"/>
                <a:cs typeface="Zen Maru Gothic"/>
                <a:sym typeface="Zen Maru Gothic"/>
              </a:rPr>
              <a:t>.</a:t>
            </a:r>
          </a:p>
          <a:p>
            <a:pPr algn="l" marL="552426" indent="-276213" lvl="1">
              <a:lnSpc>
                <a:spcPts val="3223"/>
              </a:lnSpc>
              <a:buFont typeface="Arial"/>
              <a:buChar char="•"/>
            </a:pPr>
            <a:r>
              <a:rPr lang="en-US" sz="3052" spc="-24">
                <a:solidFill>
                  <a:srgbClr val="404040"/>
                </a:solidFill>
                <a:latin typeface="Zen Maru Gothic"/>
                <a:ea typeface="Zen Maru Gothic"/>
                <a:cs typeface="Zen Maru Gothic"/>
                <a:sym typeface="Zen Maru Gothic"/>
              </a:rPr>
              <a:t>Steganography is the basic concept to hide the data inside other data.</a:t>
            </a:r>
          </a:p>
          <a:p>
            <a:pPr algn="l" marL="552426" indent="-276213" lvl="1">
              <a:lnSpc>
                <a:spcPts val="3223"/>
              </a:lnSpc>
              <a:buFont typeface="Arial"/>
              <a:buChar char="•"/>
            </a:pPr>
            <a:r>
              <a:rPr lang="en-US" sz="3052" spc="-24">
                <a:solidFill>
                  <a:srgbClr val="404040"/>
                </a:solidFill>
                <a:latin typeface="Zen Maru Gothic"/>
                <a:ea typeface="Zen Maru Gothic"/>
                <a:cs typeface="Zen Maru Gothic"/>
                <a:sym typeface="Zen Maru Gothic"/>
              </a:rPr>
              <a:t>In this project RGB Mechanism is used for pixel manipulation.</a:t>
            </a:r>
          </a:p>
          <a:p>
            <a:pPr algn="l" marL="552426" indent="-276213" lvl="1">
              <a:lnSpc>
                <a:spcPts val="3223"/>
              </a:lnSpc>
              <a:buFont typeface="Arial"/>
              <a:buChar char="•"/>
            </a:pPr>
            <a:r>
              <a:rPr lang="en-US" sz="3052" spc="-24">
                <a:solidFill>
                  <a:srgbClr val="404040"/>
                </a:solidFill>
                <a:latin typeface="Zen Maru Gothic"/>
                <a:ea typeface="Zen Maru Gothic"/>
                <a:cs typeface="Zen Maru Gothic"/>
                <a:sym typeface="Zen Maru Gothic"/>
              </a:rPr>
              <a:t>XOR operation is used for encryption and decryption of the test inside the image.</a:t>
            </a:r>
          </a:p>
          <a:p>
            <a:pPr algn="l" marL="552426" indent="-276213" lvl="1">
              <a:lnSpc>
                <a:spcPts val="3223"/>
              </a:lnSpc>
              <a:buFont typeface="Arial"/>
              <a:buChar char="•"/>
            </a:pPr>
            <a:r>
              <a:rPr lang="en-US" sz="3052" spc="-24">
                <a:solidFill>
                  <a:srgbClr val="404040"/>
                </a:solidFill>
                <a:latin typeface="Zen Maru Gothic"/>
                <a:ea typeface="Zen Maru Gothic"/>
                <a:cs typeface="Zen Maru Gothic"/>
                <a:sym typeface="Zen Maru Gothic"/>
              </a:rPr>
              <a:t>The project reads an image and hides the secret text within the pixel values using the least significant bits (LSB) method.</a:t>
            </a:r>
          </a:p>
          <a:p>
            <a:pPr algn="l" marL="552426" indent="-276213" lvl="1">
              <a:lnSpc>
                <a:spcPts val="3223"/>
              </a:lnSpc>
              <a:buFont typeface="Arial"/>
              <a:buChar char="•"/>
            </a:pPr>
            <a:r>
              <a:rPr lang="en-US" sz="3052" spc="-24">
                <a:solidFill>
                  <a:srgbClr val="404040"/>
                </a:solidFill>
                <a:latin typeface="Zen Maru Gothic"/>
                <a:ea typeface="Zen Maru Gothic"/>
                <a:cs typeface="Zen Maru Gothic"/>
                <a:sym typeface="Zen Maru Gothic"/>
              </a:rPr>
              <a:t>For security purpose that means to avoid unauthorized users taking the advantage of the message, a secret key used to hide and unhide the data.</a:t>
            </a:r>
          </a:p>
          <a:p>
            <a:pPr algn="l" marL="552426" indent="-276213" lvl="1">
              <a:lnSpc>
                <a:spcPts val="3223"/>
              </a:lnSpc>
              <a:buFont typeface="Arial"/>
              <a:buChar char="•"/>
            </a:pPr>
            <a:r>
              <a:rPr lang="en-US" sz="3052" spc="-24">
                <a:solidFill>
                  <a:srgbClr val="404040"/>
                </a:solidFill>
                <a:latin typeface="Zen Maru Gothic"/>
                <a:ea typeface="Zen Maru Gothic"/>
                <a:cs typeface="Zen Maru Gothic"/>
                <a:sym typeface="Zen Maru Gothic"/>
              </a:rPr>
              <a:t>Finally, By using this project we can hide the data inside an image using secret key and for unhide the message secret is used.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TextBox 8" id="8"/>
          <p:cNvSpPr txBox="true"/>
          <p:nvPr/>
        </p:nvSpPr>
        <p:spPr>
          <a:xfrm rot="0">
            <a:off x="1039426" y="1777038"/>
            <a:ext cx="16361544" cy="1691640"/>
          </a:xfrm>
          <a:prstGeom prst="rect">
            <a:avLst/>
          </a:prstGeom>
        </p:spPr>
        <p:txBody>
          <a:bodyPr anchor="t" rtlCol="false" tIns="0" lIns="0" bIns="0" rIns="0">
            <a:spAutoFit/>
          </a:bodyPr>
          <a:lstStyle/>
          <a:p>
            <a:pPr algn="l">
              <a:lnSpc>
                <a:spcPts val="5040"/>
              </a:lnSpc>
            </a:pPr>
            <a:r>
              <a:rPr lang="en-US" sz="4200" spc="-46">
                <a:solidFill>
                  <a:srgbClr val="404040"/>
                </a:solidFill>
                <a:latin typeface="Hind"/>
                <a:ea typeface="Hind"/>
                <a:cs typeface="Hind"/>
                <a:sym typeface="Hind"/>
              </a:rPr>
              <a:t>How did you customize the project and make it your own</a:t>
            </a:r>
          </a:p>
        </p:txBody>
      </p:sp>
      <p:sp>
        <p:nvSpPr>
          <p:cNvPr name="TextBox 9" id="9"/>
          <p:cNvSpPr txBox="true"/>
          <p:nvPr/>
        </p:nvSpPr>
        <p:spPr>
          <a:xfrm rot="0">
            <a:off x="713610" y="2878082"/>
            <a:ext cx="9884946" cy="6535997"/>
          </a:xfrm>
          <a:prstGeom prst="rect">
            <a:avLst/>
          </a:prstGeom>
        </p:spPr>
        <p:txBody>
          <a:bodyPr anchor="t" rtlCol="false" tIns="0" lIns="0" bIns="0" rIns="0">
            <a:spAutoFit/>
          </a:bodyPr>
          <a:lstStyle/>
          <a:p>
            <a:pPr algn="l" marL="542925" indent="-271462" lvl="1">
              <a:lnSpc>
                <a:spcPts val="3960"/>
              </a:lnSpc>
              <a:buFont typeface="Arial"/>
              <a:buChar char="•"/>
            </a:pPr>
            <a:r>
              <a:rPr lang="en-US" sz="3000" spc="-24">
                <a:solidFill>
                  <a:srgbClr val="404040"/>
                </a:solidFill>
                <a:latin typeface="Zen Maru Gothic"/>
                <a:ea typeface="Zen Maru Gothic"/>
                <a:cs typeface="Zen Maru Gothic"/>
                <a:sym typeface="Zen Maru Gothic"/>
              </a:rPr>
              <a:t>By using problem statement this project is created to hide   a text inside an image using RGB, LSB method is used for imperceptible to the human eye. And here XOR operation     is used for hide and unhide the image.</a:t>
            </a:r>
          </a:p>
          <a:p>
            <a:pPr algn="l" marL="542925" indent="-271462" lvl="1">
              <a:lnSpc>
                <a:spcPts val="3960"/>
              </a:lnSpc>
              <a:buFont typeface="Arial"/>
              <a:buChar char="•"/>
            </a:pPr>
            <a:r>
              <a:rPr lang="en-US" sz="3000" spc="-24">
                <a:solidFill>
                  <a:srgbClr val="404040"/>
                </a:solidFill>
                <a:latin typeface="Zen Maru Gothic"/>
                <a:ea typeface="Zen Maru Gothic"/>
                <a:cs typeface="Zen Maru Gothic"/>
                <a:sym typeface="Zen Maru Gothic"/>
              </a:rPr>
              <a:t>This project is customized only to hide a text inside an image using above conditions and can only unhide the image who has secret key others are not able to unhide   the image.</a:t>
            </a:r>
          </a:p>
        </p:txBody>
      </p:sp>
      <p:sp>
        <p:nvSpPr>
          <p:cNvPr name="Freeform 10" id="10"/>
          <p:cNvSpPr/>
          <p:nvPr/>
        </p:nvSpPr>
        <p:spPr>
          <a:xfrm flipH="false" flipV="false" rot="0">
            <a:off x="10520311" y="3009828"/>
            <a:ext cx="8343835" cy="5545854"/>
          </a:xfrm>
          <a:custGeom>
            <a:avLst/>
            <a:gdLst/>
            <a:ahLst/>
            <a:cxnLst/>
            <a:rect r="r" b="b" t="t" l="l"/>
            <a:pathLst>
              <a:path h="5545854" w="8343835">
                <a:moveTo>
                  <a:pt x="0" y="0"/>
                </a:moveTo>
                <a:lnTo>
                  <a:pt x="8343836" y="0"/>
                </a:lnTo>
                <a:lnTo>
                  <a:pt x="8343836" y="5545854"/>
                </a:lnTo>
                <a:lnTo>
                  <a:pt x="0" y="5545854"/>
                </a:lnTo>
                <a:lnTo>
                  <a:pt x="0" y="0"/>
                </a:lnTo>
                <a:close/>
              </a:path>
            </a:pathLst>
          </a:custGeom>
          <a:blipFill>
            <a:blip r:embed="rId2"/>
            <a:stretch>
              <a:fillRect l="-8879" t="0" r="-23883"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TextBox 8" id="8"/>
          <p:cNvSpPr txBox="true"/>
          <p:nvPr/>
        </p:nvSpPr>
        <p:spPr>
          <a:xfrm rot="0">
            <a:off x="1280861" y="1898156"/>
            <a:ext cx="16361544" cy="1691640"/>
          </a:xfrm>
          <a:prstGeom prst="rect">
            <a:avLst/>
          </a:prstGeom>
        </p:spPr>
        <p:txBody>
          <a:bodyPr anchor="t" rtlCol="false" tIns="0" lIns="0" bIns="0" rIns="0">
            <a:spAutoFit/>
          </a:bodyPr>
          <a:lstStyle/>
          <a:p>
            <a:pPr algn="l">
              <a:lnSpc>
                <a:spcPts val="5040"/>
              </a:lnSpc>
            </a:pPr>
            <a:r>
              <a:rPr lang="en-US" sz="4200" spc="-46">
                <a:solidFill>
                  <a:srgbClr val="404040"/>
                </a:solidFill>
                <a:latin typeface="Hind"/>
                <a:ea typeface="Hind"/>
                <a:cs typeface="Hind"/>
                <a:sym typeface="Hind"/>
              </a:rPr>
              <a:t>MODELLING</a:t>
            </a:r>
          </a:p>
        </p:txBody>
      </p:sp>
      <p:sp>
        <p:nvSpPr>
          <p:cNvPr name="TextBox 9" id="9"/>
          <p:cNvSpPr txBox="true"/>
          <p:nvPr/>
        </p:nvSpPr>
        <p:spPr>
          <a:xfrm rot="0">
            <a:off x="1035416" y="4942552"/>
            <a:ext cx="16361543" cy="5121975"/>
          </a:xfrm>
          <a:prstGeom prst="rect">
            <a:avLst/>
          </a:prstGeom>
        </p:spPr>
        <p:txBody>
          <a:bodyPr anchor="t" rtlCol="false" tIns="0" lIns="0" bIns="0" rIns="0">
            <a:spAutoFit/>
          </a:bodyPr>
          <a:lstStyle/>
          <a:p>
            <a:pPr algn="l" marL="542925" indent="-271462" lvl="1">
              <a:lnSpc>
                <a:spcPts val="3960"/>
              </a:lnSpc>
              <a:buFont typeface="Arial"/>
              <a:buChar char="•"/>
            </a:pPr>
            <a:r>
              <a:rPr lang="en-US" sz="3000" spc="-24">
                <a:solidFill>
                  <a:srgbClr val="404040"/>
                </a:solidFill>
                <a:latin typeface="Zen Maru Gothic Bold"/>
                <a:ea typeface="Zen Maru Gothic Bold"/>
                <a:cs typeface="Zen Maru Gothic Bold"/>
                <a:sym typeface="Zen Maru Gothic Bold"/>
              </a:rPr>
              <a:t>Step 1: I</a:t>
            </a:r>
            <a:r>
              <a:rPr lang="en-US" sz="3000" spc="-24">
                <a:solidFill>
                  <a:srgbClr val="404040"/>
                </a:solidFill>
                <a:latin typeface="Zen Maru Gothic"/>
                <a:ea typeface="Zen Maru Gothic"/>
                <a:cs typeface="Zen Maru Gothic"/>
                <a:sym typeface="Zen Maru Gothic"/>
              </a:rPr>
              <a:t>mporting some libraries like cv2 and os for accessing relevant concept into code.</a:t>
            </a:r>
          </a:p>
          <a:p>
            <a:pPr algn="l" marL="542925" indent="-271462" lvl="1">
              <a:lnSpc>
                <a:spcPts val="3960"/>
              </a:lnSpc>
              <a:buFont typeface="Arial"/>
              <a:buChar char="•"/>
            </a:pPr>
            <a:r>
              <a:rPr lang="en-US" sz="3000" spc="-24">
                <a:solidFill>
                  <a:srgbClr val="404040"/>
                </a:solidFill>
                <a:latin typeface="Zen Maru Gothic Bold"/>
                <a:ea typeface="Zen Maru Gothic Bold"/>
                <a:cs typeface="Zen Maru Gothic Bold"/>
                <a:sym typeface="Zen Maru Gothic Bold"/>
              </a:rPr>
              <a:t>Step 2: </a:t>
            </a:r>
            <a:r>
              <a:rPr lang="en-US" sz="3000" spc="-24">
                <a:solidFill>
                  <a:srgbClr val="404040"/>
                </a:solidFill>
                <a:latin typeface="Zen Maru Gothic"/>
                <a:ea typeface="Zen Maru Gothic"/>
                <a:cs typeface="Zen Maru Gothic"/>
                <a:sym typeface="Zen Maru Gothic"/>
              </a:rPr>
              <a:t>After converting the text into their ascii values then that ascii values are stored in variable.</a:t>
            </a:r>
          </a:p>
          <a:p>
            <a:pPr algn="l" marL="542925" indent="-271462" lvl="1">
              <a:lnSpc>
                <a:spcPts val="3960"/>
              </a:lnSpc>
              <a:buFont typeface="Arial"/>
              <a:buChar char="•"/>
            </a:pPr>
            <a:r>
              <a:rPr lang="en-US" sz="3000" spc="-24">
                <a:solidFill>
                  <a:srgbClr val="404040"/>
                </a:solidFill>
                <a:latin typeface="Zen Maru Gothic Bold"/>
                <a:ea typeface="Zen Maru Gothic Bold"/>
                <a:cs typeface="Zen Maru Gothic Bold"/>
                <a:sym typeface="Zen Maru Gothic Bold"/>
              </a:rPr>
              <a:t>Step 3: </a:t>
            </a:r>
            <a:r>
              <a:rPr lang="en-US" sz="3000" spc="-24">
                <a:solidFill>
                  <a:srgbClr val="404040"/>
                </a:solidFill>
                <a:latin typeface="Zen Maru Gothic"/>
                <a:ea typeface="Zen Maru Gothic"/>
                <a:cs typeface="Zen Maru Gothic"/>
                <a:sym typeface="Zen Maru Gothic"/>
              </a:rPr>
              <a:t>Read the image from it’s path and hiding the image using XOR operation , RGB mechanism</a:t>
            </a:r>
          </a:p>
          <a:p>
            <a:pPr algn="l" marL="542925" indent="-271462" lvl="1">
              <a:lnSpc>
                <a:spcPts val="3960"/>
              </a:lnSpc>
              <a:buFont typeface="Arial"/>
              <a:buChar char="•"/>
            </a:pPr>
            <a:r>
              <a:rPr lang="en-US" sz="3000" spc="-24">
                <a:solidFill>
                  <a:srgbClr val="404040"/>
                </a:solidFill>
                <a:latin typeface="Zen Maru Gothic Bold"/>
                <a:ea typeface="Zen Maru Gothic Bold"/>
                <a:cs typeface="Zen Maru Gothic Bold"/>
                <a:sym typeface="Zen Maru Gothic Bold"/>
              </a:rPr>
              <a:t>Step 4: </a:t>
            </a:r>
            <a:r>
              <a:rPr lang="en-US" sz="3000" spc="-24">
                <a:solidFill>
                  <a:srgbClr val="404040"/>
                </a:solidFill>
                <a:latin typeface="Zen Maru Gothic"/>
                <a:ea typeface="Zen Maru Gothic"/>
                <a:cs typeface="Zen Maru Gothic"/>
                <a:sym typeface="Zen Maru Gothic"/>
              </a:rPr>
              <a:t>A secret is created to avoid unauthorized users.</a:t>
            </a:r>
          </a:p>
          <a:p>
            <a:pPr algn="l" marL="542925" indent="-271462" lvl="1">
              <a:lnSpc>
                <a:spcPts val="3960"/>
              </a:lnSpc>
              <a:buFont typeface="Arial"/>
              <a:buChar char="•"/>
            </a:pPr>
            <a:r>
              <a:rPr lang="en-US" sz="3000" spc="-24">
                <a:solidFill>
                  <a:srgbClr val="404040"/>
                </a:solidFill>
                <a:latin typeface="Zen Maru Gothic Bold"/>
                <a:ea typeface="Zen Maru Gothic Bold"/>
                <a:cs typeface="Zen Maru Gothic Bold"/>
                <a:sym typeface="Zen Maru Gothic Bold"/>
              </a:rPr>
              <a:t>Step 5: </a:t>
            </a:r>
            <a:r>
              <a:rPr lang="en-US" sz="3000" spc="-24">
                <a:solidFill>
                  <a:srgbClr val="404040"/>
                </a:solidFill>
                <a:latin typeface="Zen Maru Gothic"/>
                <a:ea typeface="Zen Maru Gothic"/>
                <a:cs typeface="Zen Maru Gothic"/>
                <a:sym typeface="Zen Maru Gothic"/>
              </a:rPr>
              <a:t>To unhide the image user wants to enter the secret key.</a:t>
            </a:r>
          </a:p>
          <a:p>
            <a:pPr algn="l" marL="542925" indent="-271462" lvl="1">
              <a:lnSpc>
                <a:spcPts val="3960"/>
              </a:lnSpc>
              <a:buFont typeface="Arial"/>
              <a:buChar char="•"/>
            </a:pPr>
            <a:r>
              <a:rPr lang="en-US" sz="3000" spc="-24">
                <a:solidFill>
                  <a:srgbClr val="404040"/>
                </a:solidFill>
                <a:latin typeface="Zen Maru Gothic Bold"/>
                <a:ea typeface="Zen Maru Gothic Bold"/>
                <a:cs typeface="Zen Maru Gothic Bold"/>
                <a:sym typeface="Zen Maru Gothic Bold"/>
              </a:rPr>
              <a:t>Step 6: </a:t>
            </a:r>
            <a:r>
              <a:rPr lang="en-US" sz="3000" spc="-24">
                <a:solidFill>
                  <a:srgbClr val="404040"/>
                </a:solidFill>
                <a:latin typeface="Zen Maru Gothic"/>
                <a:ea typeface="Zen Maru Gothic"/>
                <a:cs typeface="Zen Maru Gothic"/>
                <a:sym typeface="Zen Maru Gothic"/>
              </a:rPr>
              <a:t>Finally, user can able to see the secret message.</a:t>
            </a:r>
          </a:p>
        </p:txBody>
      </p:sp>
      <p:sp>
        <p:nvSpPr>
          <p:cNvPr name="Freeform 10" id="10"/>
          <p:cNvSpPr/>
          <p:nvPr/>
        </p:nvSpPr>
        <p:spPr>
          <a:xfrm flipH="false" flipV="false" rot="0">
            <a:off x="5509878" y="1201918"/>
            <a:ext cx="10510976" cy="4058238"/>
          </a:xfrm>
          <a:custGeom>
            <a:avLst/>
            <a:gdLst/>
            <a:ahLst/>
            <a:cxnLst/>
            <a:rect r="r" b="b" t="t" l="l"/>
            <a:pathLst>
              <a:path h="4058238" w="10510976">
                <a:moveTo>
                  <a:pt x="0" y="0"/>
                </a:moveTo>
                <a:lnTo>
                  <a:pt x="10510976" y="0"/>
                </a:lnTo>
                <a:lnTo>
                  <a:pt x="10510976" y="4058238"/>
                </a:lnTo>
                <a:lnTo>
                  <a:pt x="0" y="4058238"/>
                </a:lnTo>
                <a:lnTo>
                  <a:pt x="0" y="0"/>
                </a:lnTo>
                <a:close/>
              </a:path>
            </a:pathLst>
          </a:custGeom>
          <a:blipFill>
            <a:blip r:embed="rId2"/>
            <a:stretch>
              <a:fillRect l="0" t="-25999" r="0" b="-25999"/>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TextBox 8" id="8"/>
          <p:cNvSpPr txBox="true"/>
          <p:nvPr/>
        </p:nvSpPr>
        <p:spPr>
          <a:xfrm rot="0">
            <a:off x="680020" y="2114506"/>
            <a:ext cx="17607980" cy="1691640"/>
          </a:xfrm>
          <a:prstGeom prst="rect">
            <a:avLst/>
          </a:prstGeom>
        </p:spPr>
        <p:txBody>
          <a:bodyPr anchor="t" rtlCol="false" tIns="0" lIns="0" bIns="0" rIns="0">
            <a:spAutoFit/>
          </a:bodyPr>
          <a:lstStyle/>
          <a:p>
            <a:pPr algn="l">
              <a:lnSpc>
                <a:spcPts val="5040"/>
              </a:lnSpc>
            </a:pPr>
            <a:r>
              <a:rPr lang="en-US" sz="4200" spc="-46">
                <a:solidFill>
                  <a:srgbClr val="404040"/>
                </a:solidFill>
                <a:latin typeface="Hind"/>
                <a:ea typeface="Hind"/>
                <a:cs typeface="Hind"/>
                <a:sym typeface="Hind"/>
              </a:rPr>
              <a:t>Results</a:t>
            </a:r>
          </a:p>
        </p:txBody>
      </p:sp>
      <p:sp>
        <p:nvSpPr>
          <p:cNvPr name="Freeform 9" id="9" descr="Screenshot (212).png"/>
          <p:cNvSpPr/>
          <p:nvPr/>
        </p:nvSpPr>
        <p:spPr>
          <a:xfrm flipH="false" flipV="false" rot="0">
            <a:off x="10055003" y="2960326"/>
            <a:ext cx="11038752" cy="6297974"/>
          </a:xfrm>
          <a:custGeom>
            <a:avLst/>
            <a:gdLst/>
            <a:ahLst/>
            <a:cxnLst/>
            <a:rect r="r" b="b" t="t" l="l"/>
            <a:pathLst>
              <a:path h="6297974" w="11038752">
                <a:moveTo>
                  <a:pt x="0" y="0"/>
                </a:moveTo>
                <a:lnTo>
                  <a:pt x="11038753" y="0"/>
                </a:lnTo>
                <a:lnTo>
                  <a:pt x="11038753" y="6297974"/>
                </a:lnTo>
                <a:lnTo>
                  <a:pt x="0" y="6297974"/>
                </a:lnTo>
                <a:lnTo>
                  <a:pt x="0" y="0"/>
                </a:lnTo>
                <a:close/>
              </a:path>
            </a:pathLst>
          </a:custGeom>
          <a:blipFill>
            <a:blip r:embed="rId2"/>
            <a:stretch>
              <a:fillRect l="-27027" t="-40059" r="-35664" b="-20342"/>
            </a:stretch>
          </a:blipFill>
        </p:spPr>
      </p:sp>
      <p:sp>
        <p:nvSpPr>
          <p:cNvPr name="Freeform 10" id="10" descr="Screenshot (208).png"/>
          <p:cNvSpPr/>
          <p:nvPr/>
        </p:nvSpPr>
        <p:spPr>
          <a:xfrm flipH="false" flipV="false" rot="0">
            <a:off x="1028700" y="2960326"/>
            <a:ext cx="8115300" cy="5740413"/>
          </a:xfrm>
          <a:custGeom>
            <a:avLst/>
            <a:gdLst/>
            <a:ahLst/>
            <a:cxnLst/>
            <a:rect r="r" b="b" t="t" l="l"/>
            <a:pathLst>
              <a:path h="5740413" w="8115300">
                <a:moveTo>
                  <a:pt x="0" y="0"/>
                </a:moveTo>
                <a:lnTo>
                  <a:pt x="8115300" y="0"/>
                </a:lnTo>
                <a:lnTo>
                  <a:pt x="8115300" y="5740413"/>
                </a:lnTo>
                <a:lnTo>
                  <a:pt x="0" y="5740413"/>
                </a:lnTo>
                <a:lnTo>
                  <a:pt x="0" y="0"/>
                </a:lnTo>
                <a:close/>
              </a:path>
            </a:pathLst>
          </a:custGeom>
          <a:blipFill>
            <a:blip r:embed="rId3"/>
            <a:stretch>
              <a:fillRect l="-27078" t="-12874" r="-27078" b="-9712"/>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DAGLB4kcKyQ</dc:identifier>
  <dcterms:modified xsi:type="dcterms:W3CDTF">2011-08-01T06:04:30Z</dcterms:modified>
  <cp:revision>1</cp:revision>
  <dc:title>Image Steganography Project.pptx</dc:title>
</cp:coreProperties>
</file>